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497" r:id="rId2"/>
    <p:sldId id="490" r:id="rId3"/>
    <p:sldId id="498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64" autoAdjust="0"/>
    <p:restoredTop sz="94660"/>
  </p:normalViewPr>
  <p:slideViewPr>
    <p:cSldViewPr snapToGrid="0">
      <p:cViewPr>
        <p:scale>
          <a:sx n="172" d="100"/>
          <a:sy n="172" d="100"/>
        </p:scale>
        <p:origin x="1312" y="-7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572" y="480060"/>
            <a:ext cx="9130855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A5C6F0-34D8-C833-3A74-36F7A8D2B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65" y="643466"/>
            <a:ext cx="4108659" cy="557106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39965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A399BA3-B02D-0EDB-6CA6-F80EA71FE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2692" y="643467"/>
            <a:ext cx="403902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826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and person in garment&#10;&#10;Description automatically generated">
            <a:extLst>
              <a:ext uri="{FF2B5EF4-FFF2-40B4-BE49-F238E27FC236}">
                <a16:creationId xmlns:a16="http://schemas.microsoft.com/office/drawing/2014/main" id="{319E4044-8C35-32E0-4A8B-49CB9457FE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7" r="4" b="4"/>
          <a:stretch/>
        </p:blipFill>
        <p:spPr>
          <a:xfrm>
            <a:off x="20" y="1"/>
            <a:ext cx="4915830" cy="3400925"/>
          </a:xfrm>
          <a:custGeom>
            <a:avLst/>
            <a:gdLst/>
            <a:ahLst/>
            <a:cxnLst/>
            <a:rect l="l" t="t" r="r" b="b"/>
            <a:pathLst>
              <a:path w="6050278" h="3400925">
                <a:moveTo>
                  <a:pt x="0" y="0"/>
                </a:moveTo>
                <a:lnTo>
                  <a:pt x="6050278" y="0"/>
                </a:lnTo>
                <a:lnTo>
                  <a:pt x="6050278" y="1827306"/>
                </a:lnTo>
                <a:lnTo>
                  <a:pt x="3892296" y="1827306"/>
                </a:lnTo>
                <a:lnTo>
                  <a:pt x="3892296" y="3400925"/>
                </a:lnTo>
                <a:lnTo>
                  <a:pt x="0" y="3400925"/>
                </a:lnTo>
                <a:close/>
              </a:path>
            </a:pathLst>
          </a:custGeom>
        </p:spPr>
      </p:pic>
      <p:pic>
        <p:nvPicPr>
          <p:cNvPr id="8" name="Picture 7" descr="A group of people in clothing&#10;&#10;Description automatically generated">
            <a:extLst>
              <a:ext uri="{FF2B5EF4-FFF2-40B4-BE49-F238E27FC236}">
                <a16:creationId xmlns:a16="http://schemas.microsoft.com/office/drawing/2014/main" id="{DA3E02D7-42AC-BC63-167B-5E1B35EB0D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6" r="4" b="4"/>
          <a:stretch/>
        </p:blipFill>
        <p:spPr>
          <a:xfrm>
            <a:off x="4990149" y="1"/>
            <a:ext cx="4915851" cy="3400925"/>
          </a:xfrm>
          <a:custGeom>
            <a:avLst/>
            <a:gdLst/>
            <a:ahLst/>
            <a:cxnLst/>
            <a:rect l="l" t="t" r="r" b="b"/>
            <a:pathLst>
              <a:path w="6050278" h="3400925">
                <a:moveTo>
                  <a:pt x="0" y="0"/>
                </a:moveTo>
                <a:lnTo>
                  <a:pt x="6050278" y="0"/>
                </a:lnTo>
                <a:lnTo>
                  <a:pt x="6050278" y="3400925"/>
                </a:lnTo>
                <a:lnTo>
                  <a:pt x="2157982" y="3400925"/>
                </a:lnTo>
                <a:lnTo>
                  <a:pt x="2157982" y="1827306"/>
                </a:lnTo>
                <a:lnTo>
                  <a:pt x="0" y="1827306"/>
                </a:lnTo>
                <a:close/>
              </a:path>
            </a:pathLst>
          </a:custGeom>
        </p:spPr>
      </p:pic>
      <p:pic>
        <p:nvPicPr>
          <p:cNvPr id="3" name="Picture 2" descr="A group of people on stage&#10;&#10;Description automatically generated">
            <a:extLst>
              <a:ext uri="{FF2B5EF4-FFF2-40B4-BE49-F238E27FC236}">
                <a16:creationId xmlns:a16="http://schemas.microsoft.com/office/drawing/2014/main" id="{5A4728B8-86FE-B2CD-994A-BFA9A86781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8" r="-3" b="-3"/>
          <a:stretch/>
        </p:blipFill>
        <p:spPr>
          <a:xfrm>
            <a:off x="20" y="3489159"/>
            <a:ext cx="4915830" cy="3368841"/>
          </a:xfrm>
          <a:custGeom>
            <a:avLst/>
            <a:gdLst/>
            <a:ahLst/>
            <a:cxnLst/>
            <a:rect l="l" t="t" r="r" b="b"/>
            <a:pathLst>
              <a:path w="6050278" h="3368841">
                <a:moveTo>
                  <a:pt x="0" y="0"/>
                </a:moveTo>
                <a:lnTo>
                  <a:pt x="3892296" y="0"/>
                </a:lnTo>
                <a:lnTo>
                  <a:pt x="3892296" y="1541535"/>
                </a:lnTo>
                <a:lnTo>
                  <a:pt x="6050278" y="1541535"/>
                </a:lnTo>
                <a:lnTo>
                  <a:pt x="6050278" y="3368841"/>
                </a:lnTo>
                <a:lnTo>
                  <a:pt x="0" y="3368841"/>
                </a:lnTo>
                <a:close/>
              </a:path>
            </a:pathLst>
          </a:custGeom>
        </p:spPr>
      </p:pic>
      <p:pic>
        <p:nvPicPr>
          <p:cNvPr id="10" name="Picture 9" descr="A person in a dress standing in front of a crowd of people&#10;&#10;Description automatically generated">
            <a:extLst>
              <a:ext uri="{FF2B5EF4-FFF2-40B4-BE49-F238E27FC236}">
                <a16:creationId xmlns:a16="http://schemas.microsoft.com/office/drawing/2014/main" id="{53DC557B-4FE0-2ED6-689A-8366A1B7920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5" b="-3"/>
          <a:stretch/>
        </p:blipFill>
        <p:spPr>
          <a:xfrm>
            <a:off x="4990149" y="3489159"/>
            <a:ext cx="4915851" cy="3368841"/>
          </a:xfrm>
          <a:custGeom>
            <a:avLst/>
            <a:gdLst/>
            <a:ahLst/>
            <a:cxnLst/>
            <a:rect l="l" t="t" r="r" b="b"/>
            <a:pathLst>
              <a:path w="6050278" h="3368841">
                <a:moveTo>
                  <a:pt x="2157982" y="0"/>
                </a:moveTo>
                <a:lnTo>
                  <a:pt x="6050278" y="0"/>
                </a:lnTo>
                <a:lnTo>
                  <a:pt x="6050278" y="3368841"/>
                </a:lnTo>
                <a:lnTo>
                  <a:pt x="0" y="3368841"/>
                </a:lnTo>
                <a:lnTo>
                  <a:pt x="0" y="1541535"/>
                </a:lnTo>
                <a:lnTo>
                  <a:pt x="2157982" y="1541535"/>
                </a:lnTo>
                <a:close/>
              </a:path>
            </a:pathLst>
          </a:custGeom>
        </p:spPr>
      </p:pic>
      <p:pic>
        <p:nvPicPr>
          <p:cNvPr id="12" name="Picture 11" descr="A person and person in black dress&#10;&#10;Description automatically generated">
            <a:extLst>
              <a:ext uri="{FF2B5EF4-FFF2-40B4-BE49-F238E27FC236}">
                <a16:creationId xmlns:a16="http://schemas.microsoft.com/office/drawing/2014/main" id="{C8BB639B-4B73-BCF3-E4D1-FF94560CA5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5" r="16070" b="4"/>
          <a:stretch/>
        </p:blipFill>
        <p:spPr>
          <a:xfrm>
            <a:off x="3236785" y="1918638"/>
            <a:ext cx="3432429" cy="302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3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30797E-F603-7965-A50F-7CF1D778A4D4}"/>
              </a:ext>
            </a:extLst>
          </p:cNvPr>
          <p:cNvSpPr txBox="1"/>
          <p:nvPr/>
        </p:nvSpPr>
        <p:spPr>
          <a:xfrm>
            <a:off x="80175" y="0"/>
            <a:ext cx="242514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ERSTER AKT</a:t>
            </a: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在枫丹白露的森林里，樵夫们哀叹西班牙和法国之间长达数年的战争给他们带来的苦难。法国国王的女儿伊丽莎白努力减轻穷人的痛苦。她报告说，和平谈判即将完成。每个人都知道，她与西班牙王位继承人唐</a:t>
            </a:r>
            <a:r>
              <a:rPr lang="en-US" altLang="zh-CN" sz="800" b="0" i="0" dirty="0">
                <a:solidFill>
                  <a:srgbClr val="000000"/>
                </a:solidFill>
                <a:effectLst/>
                <a:latin typeface="Nexa W04"/>
              </a:rPr>
              <a:t>·</a:t>
            </a: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卡洛斯的婚姻将带来和平。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卡洛斯秘密前往法国，并在这里遇见并爱上了伊丽莎白。两人在傍晚的森林里相遇，提前共同体验未来生活的幸福。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然后传来消息称伊丽莎白不会嫁给唐</a:t>
            </a:r>
            <a:r>
              <a:rPr lang="en-US" altLang="zh-CN" sz="800" b="0" i="0" dirty="0">
                <a:solidFill>
                  <a:srgbClr val="000000"/>
                </a:solidFill>
                <a:effectLst/>
                <a:latin typeface="Nexa W04"/>
              </a:rPr>
              <a:t>·</a:t>
            </a: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卡洛斯，而是嫁给他的父亲菲利普二世。面对受苦受难的人们，伊丽莎白明白自己的责任，同意了这桩婚姻，但这却破坏了她的幸福。</a:t>
            </a:r>
            <a:endParaRPr lang="en-US" altLang="zh-CN" sz="8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US" altLang="zh-CN" sz="800" dirty="0">
              <a:solidFill>
                <a:srgbClr val="000000"/>
              </a:solidFill>
              <a:latin typeface="Nexa W04"/>
            </a:endParaRPr>
          </a:p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ZWEITER AKT - </a:t>
            </a:r>
            <a:r>
              <a:rPr lang="en-GB" sz="800" b="0" i="0" dirty="0" err="1">
                <a:solidFill>
                  <a:srgbClr val="000000"/>
                </a:solidFill>
                <a:effectLst/>
                <a:latin typeface="Nexa W04"/>
              </a:rPr>
              <a:t>Erstes</a:t>
            </a:r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 Bild</a:t>
            </a:r>
            <a:endParaRPr lang="en-US" altLang="zh-CN" sz="800" dirty="0">
              <a:solidFill>
                <a:srgbClr val="000000"/>
              </a:solidFill>
              <a:latin typeface="Nexa W04"/>
            </a:endParaRP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在西班牙圣尤斯特修道院，据说退位的皇帝查理五世埋葬在那里，卡洛斯寻求和平，但他无法忘记伊丽莎白。一位神秘的和尚似乎给他带来了安慰。卡洛斯认为他认出了被认为已经死在他体内的皇帝。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波萨侯爵试图说服卡洛斯接受他的伟大想法：将佛兰德斯从西班牙的压迫中解放出来。但卡洛斯没有任何反应。他向波萨坦白了他对伊丽莎白无可救药的爱。</a:t>
            </a:r>
            <a:endParaRPr lang="en-US" altLang="zh-CN" sz="8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US" altLang="zh-CN" sz="800" dirty="0">
              <a:solidFill>
                <a:srgbClr val="000000"/>
              </a:solidFill>
              <a:latin typeface="Nexa W04"/>
            </a:endParaRPr>
          </a:p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ZWEITER AKT - </a:t>
            </a:r>
            <a:r>
              <a:rPr lang="en-GB" sz="800" b="0" i="0" dirty="0" err="1">
                <a:solidFill>
                  <a:srgbClr val="000000"/>
                </a:solidFill>
                <a:effectLst/>
                <a:latin typeface="Nexa W04"/>
              </a:rPr>
              <a:t>Zweites</a:t>
            </a:r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 Bild</a:t>
            </a:r>
            <a:endParaRPr lang="en-US" altLang="zh-CN" sz="800" dirty="0">
              <a:solidFill>
                <a:srgbClr val="000000"/>
              </a:solidFill>
              <a:latin typeface="Nexa W04"/>
            </a:endParaRP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正在修道院前等待女王。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波萨给伊丽莎白带来了一封来自她在巴黎的母亲的</a:t>
            </a:r>
            <a:endParaRPr lang="en-DE" sz="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63E13B-D921-72E3-AE99-4839E9CB242D}"/>
              </a:ext>
            </a:extLst>
          </p:cNvPr>
          <p:cNvSpPr txBox="1"/>
          <p:nvPr/>
        </p:nvSpPr>
        <p:spPr>
          <a:xfrm>
            <a:off x="2505323" y="0"/>
            <a:ext cx="242514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信，并利用这个机会给了她一封卡洛斯的信。它推荐 </a:t>
            </a:r>
            <a:r>
              <a:rPr lang="en-GB" sz="800" b="0" i="0" dirty="0" err="1">
                <a:solidFill>
                  <a:srgbClr val="000000"/>
                </a:solidFill>
                <a:effectLst/>
                <a:latin typeface="Nexa W04"/>
              </a:rPr>
              <a:t>Posa</a:t>
            </a:r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 </a:t>
            </a: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完全值得信赖。波萨向伊丽莎白讲述了卡洛斯生活中神秘的悲伤，并请求她给她的继子一个接见。埃博利希望卡洛斯的不安是因为他暗恋她，就像她爱他一样，而他现在想把这份爱告诉伊丽莎白。卡洛斯请求伊丽莎白向他的父亲求情，以便他可以前往佛兰德斯。两人都试图控制自己，但很快就被自己的感情淹没了。只有凭借极大的力量，伊丽莎白才最终从卡洛斯的怀抱中挣脱出来，结束了这场遭遇。国王发现王后无人陪伴，这违反了宫廷规则。他将那位负责的女士驱逐出西班牙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事件目击者纷纷撤退，只有波萨被菲利普拦住。他很困惑，这个人从来没有要求进行个人采访。他提出要向他提供一个特别的帮助。波萨借此机会向国王描述了西班牙统治佛兰德斯的恐怖。菲利普对这个人的勇气印象深刻。他坦言，他怀疑伊丽莎白对他和卡洛斯不忠，并要求波萨监视他们两人。波萨对这次信任投票感到欣喜若狂，并认为他的政治梦想已指日可待。菲利普警告他有关宗教裁判所的事。</a:t>
            </a:r>
            <a:br>
              <a:rPr lang="zh-CN" altLang="en-US" sz="800" dirty="0"/>
            </a:br>
            <a:endParaRPr lang="en-US" altLang="zh-CN" sz="800" dirty="0"/>
          </a:p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DRITTER AKT - </a:t>
            </a:r>
            <a:r>
              <a:rPr lang="en-GB" sz="800" b="0" i="0" dirty="0" err="1">
                <a:solidFill>
                  <a:srgbClr val="000000"/>
                </a:solidFill>
                <a:effectLst/>
                <a:latin typeface="Nexa W04"/>
              </a:rPr>
              <a:t>Erstes</a:t>
            </a:r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 Bild</a:t>
            </a: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女王花园里正在庆祝一场盛大的化装舞会。伊丽莎白与埃博利交换了她的面具，这样她就可以在不被注意的情况下撤退。埃博利，一夜女王，向卡洛斯发出午夜约会的邀请。</a:t>
            </a:r>
            <a:endParaRPr lang="en-US" altLang="zh-CN" sz="8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GB" sz="800" dirty="0">
              <a:solidFill>
                <a:srgbClr val="000000"/>
              </a:solidFill>
              <a:latin typeface="Nexa W04"/>
            </a:endParaRPr>
          </a:p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DRITTER AKT - </a:t>
            </a:r>
            <a:r>
              <a:rPr lang="en-GB" sz="800" b="0" i="0" dirty="0" err="1">
                <a:solidFill>
                  <a:srgbClr val="000000"/>
                </a:solidFill>
                <a:effectLst/>
                <a:latin typeface="Nexa W04"/>
              </a:rPr>
              <a:t>Zweites</a:t>
            </a:r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 Bild </a:t>
            </a: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间奏曲（芭蕾舞）</a:t>
            </a:r>
            <a:endParaRPr lang="en-DE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E3C9A3-D978-4AEF-898B-BEA9BBCE6AEA}"/>
              </a:ext>
            </a:extLst>
          </p:cNvPr>
          <p:cNvSpPr txBox="1"/>
          <p:nvPr/>
        </p:nvSpPr>
        <p:spPr>
          <a:xfrm>
            <a:off x="4975531" y="0"/>
            <a:ext cx="242514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DRITTER AKT - </a:t>
            </a:r>
            <a:r>
              <a:rPr lang="en-GB" sz="800" b="0" i="0" dirty="0" err="1">
                <a:solidFill>
                  <a:srgbClr val="000000"/>
                </a:solidFill>
                <a:effectLst/>
                <a:latin typeface="Nexa W04"/>
              </a:rPr>
              <a:t>Dittes</a:t>
            </a:r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 Bild</a:t>
            </a: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卡洛斯相信伊丽莎白写信给他。他意识到这个致命错误已经太晚了。埃博利意识到卡洛斯爱他父亲的妻子，并且也得到了回报。波萨想要杀死公主，以防止她泄露秘密。但随后他想到了拯救的想法，他放弃了毫无意义的谋杀。埃博利愤怒地离开，波萨要求卡洛斯交出任何可能危及他的重要文件。</a:t>
            </a:r>
            <a:endParaRPr lang="en-DE" altLang="zh-CN" sz="8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DE" sz="800" dirty="0">
              <a:solidFill>
                <a:srgbClr val="000000"/>
              </a:solidFill>
              <a:latin typeface="Nexa W04"/>
            </a:endParaRPr>
          </a:p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DRITTER AKT - </a:t>
            </a:r>
            <a:r>
              <a:rPr lang="en-GB" sz="800" b="0" i="0" dirty="0" err="1">
                <a:solidFill>
                  <a:srgbClr val="000000"/>
                </a:solidFill>
                <a:effectLst/>
                <a:latin typeface="Nexa W04"/>
              </a:rPr>
              <a:t>Viertes</a:t>
            </a:r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 Bild</a:t>
            </a: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马德里的一个广场上举行了一场大型节日：公开焚烧异教徒。当卡洛斯和一群佛兰德斯代表出现时，节日气氛被严重削弱，他们恳求国王为他们的祖国带来和平。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当菲利普顽固地拒绝这一任命时，卡洛斯要求他被任命为布拉班特和佛兰德斯总督。腓力拒绝了这一要求，并激怒了他的儿子，使他将武器转向国王。没有人敢解除这个愤怒的男人的武装，直到波萨介入。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国王任命侯爵为公爵，卡洛斯被捕。</a:t>
            </a:r>
            <a:endParaRPr lang="en-US" altLang="zh-CN" sz="8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US" sz="800" dirty="0">
              <a:solidFill>
                <a:srgbClr val="000000"/>
              </a:solidFill>
              <a:latin typeface="Nexa W04"/>
            </a:endParaRPr>
          </a:p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VIERTER AKT - </a:t>
            </a:r>
            <a:r>
              <a:rPr lang="en-GB" sz="800" b="0" i="0" dirty="0" err="1">
                <a:solidFill>
                  <a:srgbClr val="000000"/>
                </a:solidFill>
                <a:effectLst/>
                <a:latin typeface="Nexa W04"/>
              </a:rPr>
              <a:t>Erstes</a:t>
            </a:r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 Bild</a:t>
            </a:r>
            <a:endParaRPr lang="en-US" sz="800" dirty="0">
              <a:solidFill>
                <a:srgbClr val="000000"/>
              </a:solidFill>
              <a:latin typeface="Nexa W04"/>
            </a:endParaRP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伊丽莎白可能不忠的想法和他绝望的孤独感使国王无法入睡。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他召唤了大审判官，因为他在与卡洛斯的冲突中需要他的建议。大审判官许诺，如果菲利普处决了他的儿子，他就会获得赦免。但他实际上来到菲利普是为了一个对他来说更重要的原因。他要求将波萨</a:t>
            </a:r>
            <a:endParaRPr lang="en-GB" sz="800" dirty="0">
              <a:solidFill>
                <a:srgbClr val="000000"/>
              </a:solidFill>
              <a:latin typeface="Nexa W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FD54B1-3C59-CE58-5C53-89578C95F0B6}"/>
              </a:ext>
            </a:extLst>
          </p:cNvPr>
          <p:cNvSpPr txBox="1"/>
          <p:nvPr/>
        </p:nvSpPr>
        <p:spPr>
          <a:xfrm>
            <a:off x="7400679" y="0"/>
            <a:ext cx="2425148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移交给宗教裁判所。当菲利普拒绝背叛他唯一的朋友时，大审判官向他表明谁在国家拥有权力。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伊丽莎白抱怨她存放最私人物品的盒子被盗。菲利普打开了递给他的盒子。他问她珠宝中的王子肖像是关于什么的。她的辩护让他陷入了盲目的愤怒，以至于他把这个被指控的通奸女子打倒在地。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埃博利试图照顾倒地的女人，波萨责备国王，国王对自己的无理怀疑感到后悔。</a:t>
            </a:r>
            <a:br>
              <a:rPr lang="zh-CN" altLang="en-US" sz="800" dirty="0"/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埃博利独自和伊丽莎白在一起，并向她承认她出于嫉妒而偷了盒子。由于她的行为是出于失望的爱，伊丽莎白原谅了她。但当埃博利承认与国王有染时，伊丽莎白默默地离开了房间。埃博利面临着选择：进修道院还是流放。她绝望地崩溃了，但卡洛斯的想法给了她新的力量：她将拯救他的生命。</a:t>
            </a:r>
            <a:endParaRPr lang="en-US" altLang="zh-CN" sz="8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US" sz="800" dirty="0">
              <a:solidFill>
                <a:srgbClr val="000000"/>
              </a:solidFill>
              <a:latin typeface="Nexa W04"/>
            </a:endParaRPr>
          </a:p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VIERTER AKT - </a:t>
            </a:r>
            <a:r>
              <a:rPr lang="en-GB" sz="800" b="0" i="0" dirty="0" err="1">
                <a:solidFill>
                  <a:srgbClr val="000000"/>
                </a:solidFill>
                <a:effectLst/>
                <a:latin typeface="Nexa W04"/>
              </a:rPr>
              <a:t>Zweites</a:t>
            </a:r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 Bild</a:t>
            </a:r>
            <a:endParaRPr lang="en-US" sz="800" dirty="0">
              <a:solidFill>
                <a:srgbClr val="000000"/>
              </a:solidFill>
              <a:latin typeface="Nexa W04"/>
            </a:endParaRP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波萨探望监狱里的卡洛斯，并承诺他早日获得自由。他安排了这件事，让卡洛斯的罪证在他身上被发现，这样国王现在就认为他，波萨，是叛乱者。一声枪响，波萨被枪杀。他用尽最后的力气提醒卡洛斯将自由佛兰德斯的共同愿景付诸实践。菲利普想要将儿子从监狱中释放出来，但必须从他那里找出真相。父子俩共同哀悼他们唯一朋友的去世。暴风雨的钟声响起。埃博利煽动人民起义，将卡洛斯从监狱中解救出来。逃亡在最后一刻成功，大审判官的出现突然结束了惊恐人群的骚动。</a:t>
            </a:r>
            <a:endParaRPr lang="en-US" altLang="zh-CN" sz="800" b="0" i="0" dirty="0">
              <a:solidFill>
                <a:srgbClr val="000000"/>
              </a:solidFill>
              <a:effectLst/>
              <a:latin typeface="Nexa W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E7C3BE-934D-CC40-82EB-7AABD2283F6A}"/>
              </a:ext>
            </a:extLst>
          </p:cNvPr>
          <p:cNvSpPr txBox="1"/>
          <p:nvPr/>
        </p:nvSpPr>
        <p:spPr>
          <a:xfrm>
            <a:off x="37437" y="3416320"/>
            <a:ext cx="242514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b="0" i="0" dirty="0">
                <a:solidFill>
                  <a:srgbClr val="000000"/>
                </a:solidFill>
                <a:effectLst/>
                <a:latin typeface="Nexa W04"/>
              </a:rPr>
              <a:t>FÜNFTER AKT</a:t>
            </a:r>
            <a:endParaRPr lang="zh-CN" altLang="en-US" sz="800" b="0" i="0" dirty="0">
              <a:solidFill>
                <a:srgbClr val="000000"/>
              </a:solidFill>
              <a:effectLst/>
              <a:latin typeface="Nexa W04"/>
            </a:endParaRP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伊丽莎白和卡洛斯永远告别了彼此。他们只剩下希望在一个更好的世界再次相见。</a:t>
            </a:r>
            <a:b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菲利普将儿子交给宗教裁判所。</a:t>
            </a:r>
            <a:b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</a:b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然后，神秘的僧侣介入了这起事件，并将卡洛斯和伊丽莎白从尘世管辖权中除名。每个人都承认他是被认为已经去世的皇帝。</a:t>
            </a:r>
            <a:endParaRPr lang="en-US" altLang="zh-CN" sz="8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US" altLang="zh-CN" sz="8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US" altLang="zh-CN" sz="800" dirty="0">
              <a:solidFill>
                <a:srgbClr val="000000"/>
              </a:solidFill>
              <a:latin typeface="Nexa W04"/>
            </a:endParaRPr>
          </a:p>
          <a:p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有一段时间，世界看起来似乎可以适合居住，人类松了一口气。生活变得更加轻松。织布机、蒸汽机、汽车、 飞机、手术、电力、无线电、金字塔的出现，人们变得更加懒惰、胆怯、更加哭泣、更加享乐，总之，更加快乐。整个机制确保每个人都能做所有事情 应该可以做到。他们被期望是普通的、中等身材的人。这个充满希望的发展到底发生了什么？世界再次充满了最疯狂的要求和强加。我们需要一个人们以最低限度的智慧、勇气、爱国感、荣誉感、正义感等生活的世界。 来了，我们有什么？我告诉你，我厌倦了道德，因为没有任何作用，放弃，因为没有必要 存在短缺，像蜜蜂一样勤奋，因为缺乏组织，勇敢，因为我的政权让我卷入战争。 </a:t>
            </a:r>
            <a:r>
              <a:rPr lang="en-GB" altLang="zh-CN" sz="800" b="0" i="0" dirty="0">
                <a:solidFill>
                  <a:srgbClr val="000000"/>
                </a:solidFill>
                <a:effectLst/>
                <a:latin typeface="Nexa W04"/>
              </a:rPr>
              <a:t>Kale</a:t>
            </a:r>
            <a:r>
              <a:rPr lang="zh-CN" altLang="en-GB" sz="800" b="0" i="0" dirty="0">
                <a:solidFill>
                  <a:srgbClr val="000000"/>
                </a:solidFill>
                <a:effectLst/>
                <a:latin typeface="Nexa W04"/>
              </a:rPr>
              <a:t>，</a:t>
            </a:r>
            <a:r>
              <a:rPr lang="zh-CN" altLang="en-US" sz="800" b="0" i="0" dirty="0">
                <a:solidFill>
                  <a:srgbClr val="000000"/>
                </a:solidFill>
                <a:effectLst/>
                <a:latin typeface="Nexa W04"/>
              </a:rPr>
              <a:t>人类，朋友，我 我厌倦了一切美德，拒绝成为英雄。</a:t>
            </a:r>
          </a:p>
          <a:p>
            <a:endParaRPr lang="zh-CN" altLang="en-US" sz="800" b="0" i="0" dirty="0">
              <a:solidFill>
                <a:srgbClr val="000000"/>
              </a:solidFill>
              <a:effectLst/>
              <a:latin typeface="Nexa W04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A42C47-2633-55B0-0C55-673260903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98" y="3493710"/>
            <a:ext cx="2405198" cy="32932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19DD8F7-A4D8-63F2-2ED0-CAFF9AA7F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757" y="3493710"/>
            <a:ext cx="2364921" cy="23099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9A9CFB-7867-2F02-F2EE-BC61AAB4F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782" y="5803633"/>
            <a:ext cx="2364921" cy="93889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2BA9602-C093-0C5C-DFE5-8DA9227034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4698" y="3493710"/>
            <a:ext cx="2351129" cy="202534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8C01748-217D-4931-D3C0-AA13A536A3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4698" y="5519057"/>
            <a:ext cx="2364921" cy="107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42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</TotalTime>
  <Words>1524</Words>
  <Application>Microsoft Macintosh PowerPoint</Application>
  <PresentationFormat>A4 Paper (210x297 mm)</PresentationFormat>
  <Paragraphs>30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Nexa W04</vt:lpstr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177</cp:revision>
  <cp:lastPrinted>2023-11-11T10:50:29Z</cp:lastPrinted>
  <dcterms:created xsi:type="dcterms:W3CDTF">2022-11-07T20:45:57Z</dcterms:created>
  <dcterms:modified xsi:type="dcterms:W3CDTF">2023-11-11T10:56:15Z</dcterms:modified>
</cp:coreProperties>
</file>

<file path=docProps/thumbnail.jpeg>
</file>